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58" r:id="rId3"/>
    <p:sldId id="260" r:id="rId4"/>
    <p:sldId id="261" r:id="rId5"/>
    <p:sldId id="262" r:id="rId6"/>
    <p:sldId id="263" r:id="rId7"/>
    <p:sldId id="264" r:id="rId8"/>
    <p:sldId id="265"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9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1</a:t>
            </a:fld>
            <a:endParaRPr lang="en-US"/>
          </a:p>
        </p:txBody>
      </p:sp>
    </p:spTree>
    <p:extLst>
      <p:ext uri="{BB962C8B-B14F-4D97-AF65-F5344CB8AC3E}">
        <p14:creationId xmlns:p14="http://schemas.microsoft.com/office/powerpoint/2010/main" xmlns=""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English II</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Reading/Fluency. Students read grade-level text with fluency and comprehension.[1]</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smtClean="0"/>
              <a:t>6</a:t>
            </a:r>
            <a:r>
              <a:rPr lang="en-US" baseline="30000" dirty="0" smtClean="0"/>
              <a:t>th</a:t>
            </a:r>
            <a:r>
              <a:rPr lang="en-US" dirty="0" smtClean="0"/>
              <a:t> Grade ELAR</a:t>
            </a:r>
            <a:endParaRPr lang="en-US" dirty="0"/>
          </a:p>
        </p:txBody>
      </p:sp>
    </p:spTree>
    <p:extLst>
      <p:ext uri="{BB962C8B-B14F-4D97-AF65-F5344CB8AC3E}">
        <p14:creationId xmlns:p14="http://schemas.microsoft.com/office/powerpoint/2010/main" xmlns="" val="3891260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listen </a:t>
            </a:r>
            <a:r>
              <a:rPr lang="en-US" dirty="0"/>
              <a:t>to and interpret a speaker's messages (both verbal and nonverbal) and ask questions to clarify the speaker's purpose and perspective.[26A]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3024421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follow </a:t>
            </a:r>
            <a:r>
              <a:rPr lang="en-US" dirty="0"/>
              <a:t>and give oral instructions that include multiple action steps.[26B]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1265393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paraphrase </a:t>
            </a:r>
            <a:r>
              <a:rPr lang="en-US" dirty="0"/>
              <a:t>the major ideas and supporting evidence in formal and informal presentations.[26C]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342072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Listening </a:t>
            </a:r>
            <a:r>
              <a:rPr lang="en-US" dirty="0"/>
              <a:t>and Speaking / Speaking. Students speak clearly and to the point, using the conventions of language. Students will continue to apply earlier standards with greater complexity.[27]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2386482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give an organized presentation with a specific point of view, employing eye contact, speaking rate, volume, enunciation, natural gestures, and conventions of language to communicate ideas effectively.[27A]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1388390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Listening </a:t>
            </a:r>
            <a:r>
              <a:rPr lang="en-US" dirty="0"/>
              <a:t>and Speaking / Teamwork. Students work productively with others in teams. Students will continue to apply earlier standards with greater complexity.[28]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2885096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participate </a:t>
            </a:r>
            <a:r>
              <a:rPr lang="en-US" dirty="0"/>
              <a:t>in student-led discussions by eliciting and considering suggestions from other group members and by identifying points of agreement and disagreement.[28A]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3494504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Reading </a:t>
            </a:r>
            <a:r>
              <a:rPr lang="en-US" dirty="0"/>
              <a:t>/ Comprehension Skills. Students use a flexible range of metacognitive reading skills in both assigned and independent reading to understand an author's message. Students will continue to apply earlier standards with greater depth in increasingly more complex texts as they become self-directed, </a:t>
            </a:r>
            <a:r>
              <a:rPr lang="en-US" dirty="0" smtClean="0"/>
              <a:t>critical </a:t>
            </a:r>
            <a:r>
              <a:rPr lang="en-US" dirty="0"/>
              <a:t>readers.[RC]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3529219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establish </a:t>
            </a:r>
            <a:r>
              <a:rPr lang="en-US" dirty="0"/>
              <a:t>purposes for reading selected texts based upon own or </a:t>
            </a:r>
            <a:r>
              <a:rPr lang="en-US" dirty="0" smtClean="0"/>
              <a:t>others’ </a:t>
            </a:r>
            <a:r>
              <a:rPr lang="en-US" dirty="0"/>
              <a:t>desired outcome to enhance comprehension.[RCA]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4007768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ask </a:t>
            </a:r>
            <a:r>
              <a:rPr lang="en-US" dirty="0"/>
              <a:t>literal, interpretive, evaluative, and universal questions of text.[RCB]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3294284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adjust fluency when reading aloud grade-level text based on the reading purpose and the nature of the text.[1A]</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smtClean="0"/>
              <a:t>6</a:t>
            </a:r>
            <a:r>
              <a:rPr lang="en-US" baseline="30000" dirty="0" smtClean="0"/>
              <a:t>th</a:t>
            </a:r>
            <a:r>
              <a:rPr lang="en-US" dirty="0" smtClean="0"/>
              <a:t> Grade ELAR</a:t>
            </a:r>
            <a:endParaRPr lang="en-US" dirty="0"/>
          </a:p>
        </p:txBody>
      </p:sp>
    </p:spTree>
    <p:extLst>
      <p:ext uri="{BB962C8B-B14F-4D97-AF65-F5344CB8AC3E}">
        <p14:creationId xmlns:p14="http://schemas.microsoft.com/office/powerpoint/2010/main" xmlns="" val="2882360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monitor </a:t>
            </a:r>
            <a:r>
              <a:rPr lang="en-US" dirty="0"/>
              <a:t>and adjust comprehension (e.g., using background knowledge; creating sensory images; rereading a portion aloud; generating questions).[RCC]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2715344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make inferences about text and use textual evidence to support understanding.[RCD]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3483108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summarize</a:t>
            </a:r>
            <a:r>
              <a:rPr lang="en-US" dirty="0"/>
              <a:t>, paraphrase, and synthesize texts in ways that maintain meaning and logical order within a text and across texts.[RCE]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421279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make connections (e.g., thematic links, author analysis) between and across multiple texts of various genres, and provide textual evidence.[RCF]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2730408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Writing Process. Students use elements of the writing process (planning, drafting, revising, editing, and publishing) to compose text.[14]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71494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plan </a:t>
            </a:r>
            <a:r>
              <a:rPr lang="en-US" dirty="0"/>
              <a:t>a first draft by selecting a genre appropriate for conveying the intended meaning to an audience, determining appropriate topics through a range of strategies (e.g., discussion, background reading, personal interests, interviews), and developing a thesis or controlling idea.[14A]</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594204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develop </a:t>
            </a:r>
            <a:r>
              <a:rPr lang="en-US" dirty="0"/>
              <a:t>drafts by choosing an appropriate organizational strategy (e.g., sequence of events, cause-effect, compare-contrast) and building on ideas to create a focused, organized, and coherent piece of writing.[14B]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889373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revise </a:t>
            </a:r>
            <a:r>
              <a:rPr lang="en-US" dirty="0"/>
              <a:t>drafts to clarify meaning, enhance style, include simple and compound sentences, and improve transitions by adding, deleting, combining, and rearranging sentences or larger units of text after rethinking how well questions of purpose, audience, and genre have been addressed.[14C]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449197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edit drafts for grammar, mechanics, and spelling.[14D]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489987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revise </a:t>
            </a:r>
            <a:r>
              <a:rPr lang="en-US" dirty="0"/>
              <a:t>final draft in response to feedback from peers and teacher and publish written work for appropriate audiences.[14E]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221944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Listening </a:t>
            </a:r>
            <a:r>
              <a:rPr lang="en-US" dirty="0"/>
              <a:t>and Speaking / Listening. Students will use comprehension skills to listen attentively to others in formal and informal settings. Students will continue to apply earlier standards with greater complexity.[26]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11056448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TotalTime>
  <Words>736</Words>
  <Application>Microsoft Office PowerPoint</Application>
  <PresentationFormat>On-screen Show (4:3)</PresentationFormat>
  <Paragraphs>70</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17</cp:revision>
  <dcterms:created xsi:type="dcterms:W3CDTF">2014-10-20T16:17:28Z</dcterms:created>
  <dcterms:modified xsi:type="dcterms:W3CDTF">2014-11-17T17:38:14Z</dcterms:modified>
</cp:coreProperties>
</file>